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E7C6"/>
    <a:srgbClr val="F2E2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36EF9F-FE2E-7C32-6FE0-F86B155FB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FC67447-21FD-2859-9BE4-A972B5101A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1145EB-2983-C5B9-7E8C-AB7CF0822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A8EB05-2033-C2ED-F5FF-AE8E5AB51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7F915-DCE8-C548-F84C-EE18F886B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45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BBCCEB-9E07-42CE-092B-883EE22C5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C05E75-F925-313C-D807-4AD5A94BF4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0DE870-629C-5C6A-286F-38469935E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6619A7-8EF3-D808-DA0F-6AD8AB53B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8948CF-0F2C-E2D9-262E-032C21C7E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4633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57C01A-425E-FD8E-7B21-B23DBFC320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CF599C9-C3C6-6C11-D942-8BD2E1633A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57CEE8-43BF-78DB-588F-5C5BD6953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0C1243-ADBD-C793-3E6D-7DDF39AD6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5D67CC-B5F2-D8AA-D2C6-40D332C2E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310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20A932-5AE2-D682-5734-857C5F56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173F6A-2CA2-E262-08D8-5E8027991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F791EF-0799-0A76-CBBE-B2E5BEFFE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F5493B-8A4F-48E6-837B-E0150F89C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B359DD-2DE3-3FCA-0147-05316A59C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679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1B8D44-C97F-9830-EC3B-6899EF525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EA618B-4521-D26A-C45A-C65D9313EA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EDCDDF-B6D0-D30C-4563-8AC4DB656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5C6A7B-0FAF-169F-FD14-5B2A07361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B25F54-B7C8-54BD-7163-B79D6FDC4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492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0872F0-78ED-8A26-BE07-9E9195C03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F0C404-42B3-1D79-3CBF-BAEF87BCE2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D85AC1-4E86-F030-20B0-56052FA88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A47CC8-8F15-9E3E-7FC2-B04D5D1EF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2E1C7D-FCFE-C4DC-3634-F8B29638C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59FE39-F497-3EE0-2687-8DBA65E3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8789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8A28B-18BA-9BE5-6731-168950F58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E92B48-39FB-EC9F-6AB5-A6DFEDF02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9EB408-9E42-A8F7-0B6C-EB75C0715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556D018-7CD9-E4BC-561C-2B4E3CBC56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8426798-BF59-F12C-502F-00D38876EA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6E0B9D-B03B-DAD9-3002-EC292C015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1FE89B-21D0-233C-BE4D-C4948B609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84D039B-C7F1-37CB-6AE3-0D44B4EE2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152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A31E47-46EF-67D6-5135-B345D31B3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F3E34A2-A575-6F83-9FEB-C11896F81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3C8E58C-F4C7-8E78-DFBE-18810D4B5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A8438A-EB1E-660D-F5CB-84B6A34D9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7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FAAB8E-ADB9-4328-0D6F-A6C9904B4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3FC1CC0-0B79-BD79-B4B7-7A1D32726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1BB46A-B0D5-EC0E-633C-FCE8C4FAA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94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A4BEF4-984C-A9F9-E151-AF8AF01AD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D92866-9B6D-0D4C-D695-1F1E580AF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25FC90-F697-B0D7-D6DE-4FE0CE307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4D7FFB-9345-2AE9-B1E8-4035143E3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72CD39-03AB-04BD-D19A-3F5386F19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A0857C-E51C-F0ED-9B87-CE340BB4D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6399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6DCCB9-E412-C655-2A84-53DE4C61A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7619FC0-F1CB-27E3-1617-E7470455F3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D6C8DE-8CEA-B530-F27C-9C0D5715B8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2D750A-B810-E56F-34FC-174071DC9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694BE8-6F25-DF80-5106-A84C12637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C0E220-C675-93E8-A833-4D466005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946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D69585A-7143-2BAF-4BC4-B4D94A2B6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68F2A0-095F-DC29-D224-A95191ED5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B4344E-2B3E-FCA6-12F5-8604FBE244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B4F571-FE60-4107-B1C4-4904EEB3DCDF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F126BC-401B-1FA0-FE81-42B0FD49E3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2B7C26-C874-2B3B-5F80-13FB7DBEC7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485848-8E33-436D-A9A7-E69D65AA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175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2C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B8F885-F2A3-42F1-57FA-1E43CDD98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2B07569-F0A1-65A1-333D-A54AD7FC3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07C3C05-F97F-AF19-2855-1DDC492A28C0}"/>
              </a:ext>
            </a:extLst>
          </p:cNvPr>
          <p:cNvSpPr/>
          <p:nvPr/>
        </p:nvSpPr>
        <p:spPr>
          <a:xfrm>
            <a:off x="2152649" y="2124075"/>
            <a:ext cx="3848101" cy="495300"/>
          </a:xfrm>
          <a:prstGeom prst="rect">
            <a:avLst/>
          </a:prstGeom>
          <a:solidFill>
            <a:srgbClr val="F2E2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chemeClr val="tx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5</a:t>
            </a:r>
            <a:r>
              <a:rPr lang="ko-KR" altLang="en-US" sz="2800" dirty="0">
                <a:solidFill>
                  <a:schemeClr val="tx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개의 주사위를 굴리세요</a:t>
            </a:r>
            <a:r>
              <a:rPr lang="en-US" altLang="ko-KR" sz="2800" dirty="0">
                <a:solidFill>
                  <a:schemeClr val="tx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.</a:t>
            </a:r>
            <a:endParaRPr lang="ko-KR" altLang="en-US" sz="2800" dirty="0">
              <a:solidFill>
                <a:schemeClr val="tx1"/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16A2412-8367-0137-FDEB-480928DF6D55}"/>
              </a:ext>
            </a:extLst>
          </p:cNvPr>
          <p:cNvSpPr/>
          <p:nvPr/>
        </p:nvSpPr>
        <p:spPr>
          <a:xfrm>
            <a:off x="6848475" y="2124075"/>
            <a:ext cx="3848101" cy="847725"/>
          </a:xfrm>
          <a:prstGeom prst="rect">
            <a:avLst/>
          </a:prstGeom>
          <a:solidFill>
            <a:srgbClr val="F2E2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b="1" dirty="0">
                <a:solidFill>
                  <a:schemeClr val="tx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원하는 주사위는 남기고 나머지는 다시 굴리세요</a:t>
            </a:r>
            <a:r>
              <a:rPr lang="en-US" altLang="ko-KR" sz="2800" b="1" dirty="0">
                <a:solidFill>
                  <a:schemeClr val="tx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.</a:t>
            </a:r>
            <a:endParaRPr lang="ko-KR" altLang="en-US" sz="2800" b="1" dirty="0">
              <a:solidFill>
                <a:schemeClr val="tx1"/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9D014E5-7C41-F46E-81D5-513EEF756771}"/>
              </a:ext>
            </a:extLst>
          </p:cNvPr>
          <p:cNvSpPr/>
          <p:nvPr/>
        </p:nvSpPr>
        <p:spPr>
          <a:xfrm>
            <a:off x="2247899" y="4057649"/>
            <a:ext cx="2990851" cy="614363"/>
          </a:xfrm>
          <a:prstGeom prst="rect">
            <a:avLst/>
          </a:prstGeom>
          <a:solidFill>
            <a:srgbClr val="F2E2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b="1" dirty="0">
                <a:solidFill>
                  <a:schemeClr val="tx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점수를 기록하세요</a:t>
            </a:r>
            <a:r>
              <a:rPr lang="en-US" altLang="ko-KR" sz="2800" b="1" dirty="0">
                <a:solidFill>
                  <a:schemeClr val="tx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.</a:t>
            </a:r>
            <a:endParaRPr lang="ko-KR" altLang="en-US" sz="2800" b="1" dirty="0">
              <a:solidFill>
                <a:schemeClr val="tx1"/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pic>
        <p:nvPicPr>
          <p:cNvPr id="15" name="그림 14" descr="주사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2FEF63E-D0EB-35C2-13F5-406550BA8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738" b="97951" l="8491" r="97642">
                        <a14:foregroundMark x1="26887" y1="38115" x2="39623" y2="50000"/>
                        <a14:foregroundMark x1="26415" y1="37705" x2="40566" y2="47131"/>
                        <a14:foregroundMark x1="14151" y1="32377" x2="46698" y2="54918"/>
                        <a14:foregroundMark x1="14151" y1="52049" x2="21226" y2="48361"/>
                        <a14:foregroundMark x1="28774" y1="60246" x2="38208" y2="79508"/>
                        <a14:foregroundMark x1="38208" y1="79508" x2="39151" y2="78689"/>
                        <a14:foregroundMark x1="44811" y1="90574" x2="56604" y2="88934"/>
                        <a14:foregroundMark x1="47170" y1="91803" x2="53302" y2="92213"/>
                        <a14:foregroundMark x1="51415" y1="95082" x2="57075" y2="90984"/>
                        <a14:foregroundMark x1="51415" y1="94672" x2="66038" y2="89754"/>
                        <a14:foregroundMark x1="60849" y1="92213" x2="76887" y2="84836"/>
                        <a14:foregroundMark x1="61792" y1="39344" x2="58962" y2="32787"/>
                        <a14:foregroundMark x1="48113" y1="31967" x2="67925" y2="25000"/>
                        <a14:foregroundMark x1="52358" y1="22131" x2="52830" y2="38525"/>
                        <a14:foregroundMark x1="54245" y1="18852" x2="43396" y2="47131"/>
                        <a14:foregroundMark x1="37264" y1="22541" x2="23585" y2="41803"/>
                        <a14:foregroundMark x1="52358" y1="15164" x2="27830" y2="38115"/>
                        <a14:foregroundMark x1="42453" y1="17213" x2="23113" y2="30328"/>
                        <a14:foregroundMark x1="51887" y1="13525" x2="62736" y2="34016"/>
                        <a14:foregroundMark x1="58962" y1="15574" x2="71226" y2="42623"/>
                        <a14:foregroundMark x1="80660" y1="36885" x2="82547" y2="52049"/>
                        <a14:foregroundMark x1="85377" y1="41803" x2="71226" y2="56148"/>
                        <a14:foregroundMark x1="45283" y1="59426" x2="49057" y2="78279"/>
                        <a14:foregroundMark x1="74057" y1="62295" x2="84434" y2="70492"/>
                        <a14:foregroundMark x1="97642" y1="34836" x2="95755" y2="42623"/>
                        <a14:foregroundMark x1="93396" y1="34836" x2="97170" y2="51230"/>
                        <a14:foregroundMark x1="97170" y1="48361" x2="96226" y2="61066"/>
                        <a14:foregroundMark x1="96226" y1="68033" x2="96226" y2="74180"/>
                        <a14:foregroundMark x1="59906" y1="93033" x2="52358" y2="96311"/>
                        <a14:foregroundMark x1="55189" y1="93443" x2="41981" y2="97951"/>
                        <a14:foregroundMark x1="44811" y1="96721" x2="26887" y2="91393"/>
                        <a14:foregroundMark x1="35377" y1="93033" x2="18396" y2="81967"/>
                        <a14:foregroundMark x1="23113" y1="85246" x2="8962" y2="63934"/>
                        <a14:foregroundMark x1="8962" y1="63934" x2="8962" y2="40164"/>
                        <a14:foregroundMark x1="8491" y1="51230" x2="11321" y2="26230"/>
                        <a14:foregroundMark x1="11321" y1="26230" x2="56604" y2="6967"/>
                        <a14:foregroundMark x1="58491" y1="5738" x2="95283" y2="3360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28234" y="3231429"/>
            <a:ext cx="815090" cy="938123"/>
          </a:xfrm>
          <a:prstGeom prst="rect">
            <a:avLst/>
          </a:prstGeom>
        </p:spPr>
      </p:pic>
      <p:pic>
        <p:nvPicPr>
          <p:cNvPr id="17" name="그림 16" descr="주사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B8B6A2C-062E-CAD3-9FEB-8DBDCAE06E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642" b="96296" l="9091" r="95694">
                        <a14:foregroundMark x1="52632" y1="91358" x2="64115" y2="93004"/>
                        <a14:foregroundMark x1="29187" y1="76955" x2="53589" y2="58436"/>
                        <a14:foregroundMark x1="29187" y1="65021" x2="17225" y2="72016"/>
                        <a14:foregroundMark x1="31100" y1="66667" x2="20574" y2="78189"/>
                        <a14:foregroundMark x1="62201" y1="61317" x2="62201" y2="84362"/>
                        <a14:foregroundMark x1="58373" y1="63786" x2="61722" y2="88066"/>
                        <a14:foregroundMark x1="59330" y1="81481" x2="61722" y2="93004"/>
                        <a14:foregroundMark x1="73684" y1="76543" x2="66986" y2="82305"/>
                        <a14:foregroundMark x1="70813" y1="60082" x2="59330" y2="63786"/>
                        <a14:foregroundMark x1="83254" y1="51029" x2="81340" y2="57202"/>
                        <a14:foregroundMark x1="84689" y1="46914" x2="84689" y2="58436"/>
                        <a14:foregroundMark x1="84211" y1="69959" x2="84211" y2="74074"/>
                        <a14:foregroundMark x1="84689" y1="33745" x2="56459" y2="41564"/>
                        <a14:foregroundMark x1="78947" y1="30453" x2="33014" y2="34156"/>
                        <a14:foregroundMark x1="81340" y1="27572" x2="39713" y2="25103"/>
                        <a14:foregroundMark x1="83732" y1="26749" x2="36842" y2="11523"/>
                        <a14:foregroundMark x1="46411" y1="9465" x2="18660" y2="23457"/>
                        <a14:foregroundMark x1="18660" y1="23457" x2="9569" y2="44033"/>
                        <a14:foregroundMark x1="9569" y1="44033" x2="7656" y2="66667"/>
                        <a14:foregroundMark x1="7656" y1="66667" x2="21053" y2="86420"/>
                        <a14:foregroundMark x1="21053" y1="86420" x2="45933" y2="94239"/>
                        <a14:foregroundMark x1="45933" y1="94239" x2="72727" y2="91358"/>
                        <a14:foregroundMark x1="72727" y1="91358" x2="90909" y2="74486"/>
                        <a14:foregroundMark x1="90909" y1="74486" x2="91866" y2="25926"/>
                        <a14:foregroundMark x1="91866" y1="25926" x2="90431" y2="23457"/>
                        <a14:foregroundMark x1="91388" y1="26749" x2="50239" y2="9053"/>
                        <a14:foregroundMark x1="91866" y1="25514" x2="95694" y2="60905"/>
                        <a14:foregroundMark x1="69378" y1="87243" x2="66029" y2="91770"/>
                        <a14:foregroundMark x1="63636" y1="94239" x2="47847" y2="96296"/>
                        <a14:foregroundMark x1="52632" y1="48971" x2="28230" y2="41152"/>
                        <a14:foregroundMark x1="28230" y1="41152" x2="27273" y2="41152"/>
                        <a14:foregroundMark x1="44498" y1="29630" x2="44498" y2="67901"/>
                        <a14:foregroundMark x1="53589" y1="39095" x2="63636" y2="68724"/>
                        <a14:foregroundMark x1="69856" y1="49383" x2="67464" y2="69136"/>
                        <a14:foregroundMark x1="78469" y1="50617" x2="72249" y2="72428"/>
                        <a14:foregroundMark x1="82775" y1="52263" x2="60287" y2="7736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66739" y="3187567"/>
            <a:ext cx="815090" cy="947688"/>
          </a:xfrm>
          <a:prstGeom prst="rect">
            <a:avLst/>
          </a:prstGeom>
        </p:spPr>
      </p:pic>
      <p:pic>
        <p:nvPicPr>
          <p:cNvPr id="19" name="그림 18" descr="주사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0221561-FAF2-8ACE-D754-2F427DD28B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738" b="97951" l="8491" r="97642">
                        <a14:foregroundMark x1="26887" y1="38115" x2="39623" y2="50000"/>
                        <a14:foregroundMark x1="26415" y1="37705" x2="40566" y2="47131"/>
                        <a14:foregroundMark x1="14151" y1="32377" x2="46698" y2="54918"/>
                        <a14:foregroundMark x1="14151" y1="52049" x2="21226" y2="48361"/>
                        <a14:foregroundMark x1="28774" y1="60246" x2="38208" y2="79508"/>
                        <a14:foregroundMark x1="38208" y1="79508" x2="39151" y2="78689"/>
                        <a14:foregroundMark x1="44811" y1="90574" x2="56604" y2="88934"/>
                        <a14:foregroundMark x1="47170" y1="91803" x2="53302" y2="92213"/>
                        <a14:foregroundMark x1="51415" y1="95082" x2="57075" y2="90984"/>
                        <a14:foregroundMark x1="51415" y1="94672" x2="66038" y2="89754"/>
                        <a14:foregroundMark x1="60849" y1="92213" x2="76887" y2="84836"/>
                        <a14:foregroundMark x1="61792" y1="39344" x2="58962" y2="32787"/>
                        <a14:foregroundMark x1="48113" y1="31967" x2="67925" y2="25000"/>
                        <a14:foregroundMark x1="52358" y1="22131" x2="52830" y2="38525"/>
                        <a14:foregroundMark x1="54245" y1="18852" x2="43396" y2="47131"/>
                        <a14:foregroundMark x1="37264" y1="22541" x2="23585" y2="41803"/>
                        <a14:foregroundMark x1="52358" y1="15164" x2="27830" y2="38115"/>
                        <a14:foregroundMark x1="42453" y1="17213" x2="23113" y2="30328"/>
                        <a14:foregroundMark x1="51887" y1="13525" x2="62736" y2="34016"/>
                        <a14:foregroundMark x1="58962" y1="15574" x2="71226" y2="42623"/>
                        <a14:foregroundMark x1="80660" y1="36885" x2="82547" y2="52049"/>
                        <a14:foregroundMark x1="85377" y1="41803" x2="71226" y2="56148"/>
                        <a14:foregroundMark x1="45283" y1="59426" x2="49057" y2="78279"/>
                        <a14:foregroundMark x1="74057" y1="62295" x2="84434" y2="70492"/>
                        <a14:foregroundMark x1="97642" y1="34836" x2="95755" y2="42623"/>
                        <a14:foregroundMark x1="93396" y1="34836" x2="97170" y2="51230"/>
                        <a14:foregroundMark x1="97170" y1="48361" x2="96226" y2="61066"/>
                        <a14:foregroundMark x1="96226" y1="68033" x2="96226" y2="74180"/>
                        <a14:foregroundMark x1="59906" y1="93033" x2="52358" y2="96311"/>
                        <a14:foregroundMark x1="55189" y1="93443" x2="41981" y2="97951"/>
                        <a14:foregroundMark x1="44811" y1="96721" x2="26887" y2="91393"/>
                        <a14:foregroundMark x1="35377" y1="93033" x2="18396" y2="81967"/>
                        <a14:foregroundMark x1="23113" y1="85246" x2="8962" y2="63934"/>
                        <a14:foregroundMark x1="8962" y1="63934" x2="8962" y2="40164"/>
                        <a14:foregroundMark x1="8491" y1="51230" x2="11321" y2="26230"/>
                        <a14:foregroundMark x1="11321" y1="26230" x2="56604" y2="6967"/>
                        <a14:foregroundMark x1="58491" y1="5738" x2="95283" y2="3360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94695" y="3433896"/>
            <a:ext cx="815090" cy="938123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A40BA494-DEDD-3093-AABB-9302691797C0}"/>
              </a:ext>
            </a:extLst>
          </p:cNvPr>
          <p:cNvSpPr/>
          <p:nvPr/>
        </p:nvSpPr>
        <p:spPr>
          <a:xfrm>
            <a:off x="6000750" y="4529739"/>
            <a:ext cx="3848100" cy="614363"/>
          </a:xfrm>
          <a:prstGeom prst="rect">
            <a:avLst/>
          </a:prstGeom>
          <a:solidFill>
            <a:srgbClr val="F2E2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주사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CB750EA-8AF4-DC99-1E92-D0BFE473EC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642" b="96296" l="9091" r="95694">
                        <a14:foregroundMark x1="52632" y1="91358" x2="64115" y2="93004"/>
                        <a14:foregroundMark x1="29187" y1="76955" x2="53589" y2="58436"/>
                        <a14:foregroundMark x1="29187" y1="65021" x2="17225" y2="72016"/>
                        <a14:foregroundMark x1="31100" y1="66667" x2="20574" y2="78189"/>
                        <a14:foregroundMark x1="62201" y1="61317" x2="62201" y2="84362"/>
                        <a14:foregroundMark x1="58373" y1="63786" x2="61722" y2="88066"/>
                        <a14:foregroundMark x1="59330" y1="81481" x2="61722" y2="93004"/>
                        <a14:foregroundMark x1="73684" y1="76543" x2="66986" y2="82305"/>
                        <a14:foregroundMark x1="70813" y1="60082" x2="59330" y2="63786"/>
                        <a14:foregroundMark x1="83254" y1="51029" x2="81340" y2="57202"/>
                        <a14:foregroundMark x1="84689" y1="46914" x2="84689" y2="58436"/>
                        <a14:foregroundMark x1="84211" y1="69959" x2="84211" y2="74074"/>
                        <a14:foregroundMark x1="84689" y1="33745" x2="56459" y2="41564"/>
                        <a14:foregroundMark x1="78947" y1="30453" x2="33014" y2="34156"/>
                        <a14:foregroundMark x1="81340" y1="27572" x2="39713" y2="25103"/>
                        <a14:foregroundMark x1="83732" y1="26749" x2="36842" y2="11523"/>
                        <a14:foregroundMark x1="46411" y1="9465" x2="18660" y2="23457"/>
                        <a14:foregroundMark x1="18660" y1="23457" x2="9569" y2="44033"/>
                        <a14:foregroundMark x1="9569" y1="44033" x2="7656" y2="66667"/>
                        <a14:foregroundMark x1="7656" y1="66667" x2="21053" y2="86420"/>
                        <a14:foregroundMark x1="21053" y1="86420" x2="45933" y2="94239"/>
                        <a14:foregroundMark x1="45933" y1="94239" x2="72727" y2="91358"/>
                        <a14:foregroundMark x1="72727" y1="91358" x2="90909" y2="74486"/>
                        <a14:foregroundMark x1="90909" y1="74486" x2="91866" y2="25926"/>
                        <a14:foregroundMark x1="91866" y1="25926" x2="90431" y2="23457"/>
                        <a14:foregroundMark x1="91388" y1="26749" x2="50239" y2="9053"/>
                        <a14:foregroundMark x1="91866" y1="25514" x2="95694" y2="60905"/>
                        <a14:foregroundMark x1="69378" y1="87243" x2="66029" y2="91770"/>
                        <a14:foregroundMark x1="63636" y1="94239" x2="47847" y2="96296"/>
                        <a14:foregroundMark x1="52632" y1="48971" x2="28230" y2="41152"/>
                        <a14:foregroundMark x1="28230" y1="41152" x2="27273" y2="41152"/>
                        <a14:foregroundMark x1="44498" y1="29630" x2="44498" y2="67901"/>
                        <a14:foregroundMark x1="53589" y1="39095" x2="63636" y2="68724"/>
                        <a14:foregroundMark x1="69856" y1="49383" x2="67464" y2="69136"/>
                        <a14:foregroundMark x1="78469" y1="50617" x2="72249" y2="72428"/>
                        <a14:foregroundMark x1="82775" y1="52263" x2="60287" y2="7736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4980" y="3677904"/>
            <a:ext cx="815090" cy="947688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38831A54-5566-74E8-CC89-7EC291F76D24}"/>
              </a:ext>
            </a:extLst>
          </p:cNvPr>
          <p:cNvSpPr/>
          <p:nvPr/>
        </p:nvSpPr>
        <p:spPr>
          <a:xfrm>
            <a:off x="6710566" y="5095874"/>
            <a:ext cx="4045539" cy="1438275"/>
          </a:xfrm>
          <a:prstGeom prst="rect">
            <a:avLst/>
          </a:prstGeom>
          <a:solidFill>
            <a:srgbClr val="F2E2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745F776-1DE8-D89E-E302-D284ABBE608D}"/>
              </a:ext>
            </a:extLst>
          </p:cNvPr>
          <p:cNvSpPr/>
          <p:nvPr/>
        </p:nvSpPr>
        <p:spPr>
          <a:xfrm>
            <a:off x="6860480" y="4721972"/>
            <a:ext cx="4045538" cy="847725"/>
          </a:xfrm>
          <a:prstGeom prst="rect">
            <a:avLst/>
          </a:prstGeom>
          <a:solidFill>
            <a:srgbClr val="F2E2C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1" dirty="0">
                <a:solidFill>
                  <a:schemeClr val="tx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12</a:t>
            </a:r>
            <a:r>
              <a:rPr lang="ko-KR" altLang="en-US" sz="2800" b="1" dirty="0">
                <a:solidFill>
                  <a:schemeClr val="tx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라운드 후 총점이 가장 높은 사람이 승리합니다</a:t>
            </a:r>
            <a:r>
              <a:rPr lang="en-US" altLang="ko-KR" sz="2800" b="1" dirty="0">
                <a:solidFill>
                  <a:schemeClr val="tx1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.</a:t>
            </a:r>
            <a:endParaRPr lang="ko-KR" altLang="en-US" sz="2800" b="1" dirty="0">
              <a:solidFill>
                <a:schemeClr val="tx1"/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pic>
        <p:nvPicPr>
          <p:cNvPr id="24" name="그림 23" descr="상징, 텍스트, 로고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0204CD0-E617-EBB8-1611-26FF21C00A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67815" y="4625592"/>
            <a:ext cx="609685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081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786FF2F-9440-4163-4B1A-A99E6EDD6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379" y="0"/>
            <a:ext cx="10307241" cy="6871495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196EDA3-A0AC-AD7B-6122-124B92AAB07D}"/>
              </a:ext>
            </a:extLst>
          </p:cNvPr>
          <p:cNvSpPr/>
          <p:nvPr/>
        </p:nvSpPr>
        <p:spPr>
          <a:xfrm>
            <a:off x="1423988" y="1295400"/>
            <a:ext cx="9320212" cy="5248275"/>
          </a:xfrm>
          <a:prstGeom prst="rect">
            <a:avLst/>
          </a:prstGeom>
          <a:solidFill>
            <a:srgbClr val="F8E7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93CA16E-FE3E-A00F-C022-5DE2571CDA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101352"/>
              </p:ext>
            </p:extLst>
          </p:nvPr>
        </p:nvGraphicFramePr>
        <p:xfrm>
          <a:off x="1690686" y="1471931"/>
          <a:ext cx="8810625" cy="42716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71874">
                  <a:extLst>
                    <a:ext uri="{9D8B030D-6E8A-4147-A177-3AD203B41FA5}">
                      <a16:colId xmlns:a16="http://schemas.microsoft.com/office/drawing/2014/main" val="241735269"/>
                    </a:ext>
                  </a:extLst>
                </a:gridCol>
                <a:gridCol w="5143315">
                  <a:extLst>
                    <a:ext uri="{9D8B030D-6E8A-4147-A177-3AD203B41FA5}">
                      <a16:colId xmlns:a16="http://schemas.microsoft.com/office/drawing/2014/main" val="2427556845"/>
                    </a:ext>
                  </a:extLst>
                </a:gridCol>
                <a:gridCol w="1595436">
                  <a:extLst>
                    <a:ext uri="{9D8B030D-6E8A-4147-A177-3AD203B41FA5}">
                      <a16:colId xmlns:a16="http://schemas.microsoft.com/office/drawing/2014/main" val="3936149586"/>
                    </a:ext>
                  </a:extLst>
                </a:gridCol>
              </a:tblGrid>
              <a:tr h="4746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족보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설명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점수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2508760"/>
                  </a:ext>
                </a:extLst>
              </a:tr>
              <a:tr h="474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1 ~ 6</a:t>
                      </a:r>
                      <a:endParaRPr lang="ko-KR" altLang="en-US" sz="2000" b="1" dirty="0">
                        <a:ln>
                          <a:noFill/>
                        </a:ln>
                        <a:latin typeface="나눔스퀘어라운드OTF Bold" panose="020B0600000101010101" pitchFamily="34" charset="-127"/>
                        <a:ea typeface="나눔스퀘어라운드OTF Bold" panose="020B0600000101010101" pitchFamily="34" charset="-127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N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의 눈의 합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N * 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개수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168485"/>
                  </a:ext>
                </a:extLst>
              </a:tr>
              <a:tr h="474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Bonus</a:t>
                      </a:r>
                      <a:endParaRPr lang="ko-KR" altLang="en-US" sz="2000" b="1" dirty="0">
                        <a:ln>
                          <a:noFill/>
                        </a:ln>
                        <a:latin typeface="나눔스퀘어라운드OTF Bold" panose="020B0600000101010101" pitchFamily="34" charset="-127"/>
                        <a:ea typeface="나눔스퀘어라운드OTF Bold" panose="020B0600000101010101" pitchFamily="34" charset="-127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1 ~ 6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의 점수 총합이 </a:t>
                      </a:r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63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점 이상일 경우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35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점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8274496"/>
                  </a:ext>
                </a:extLst>
              </a:tr>
              <a:tr h="474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Choice</a:t>
                      </a:r>
                      <a:endParaRPr lang="ko-KR" altLang="en-US" sz="2000" b="1" dirty="0">
                        <a:ln>
                          <a:noFill/>
                        </a:ln>
                        <a:latin typeface="나눔스퀘어라운드OTF Bold" panose="020B0600000101010101" pitchFamily="34" charset="-127"/>
                        <a:ea typeface="나눔스퀘어라운드OTF Bold" panose="020B0600000101010101" pitchFamily="34" charset="-127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조건 없음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모든 눈의 합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9078739"/>
                  </a:ext>
                </a:extLst>
              </a:tr>
              <a:tr h="474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Full house</a:t>
                      </a:r>
                      <a:endParaRPr lang="ko-KR" altLang="en-US" sz="2000" b="1" dirty="0">
                        <a:ln>
                          <a:noFill/>
                        </a:ln>
                        <a:latin typeface="나눔스퀘어라운드OTF Bold" panose="020B0600000101010101" pitchFamily="34" charset="-127"/>
                        <a:ea typeface="나눔스퀘어라운드OTF Bold" panose="020B0600000101010101" pitchFamily="34" charset="-127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같은 눈금 </a:t>
                      </a:r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3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개 </a:t>
                      </a:r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+ 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같은 눈금 </a:t>
                      </a:r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2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개 </a:t>
                      </a:r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(ex:5-5-5-2-2)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25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점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1874671"/>
                  </a:ext>
                </a:extLst>
              </a:tr>
              <a:tr h="474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Large ST</a:t>
                      </a:r>
                      <a:endParaRPr lang="ko-KR" altLang="en-US" sz="2000" b="1" dirty="0">
                        <a:ln>
                          <a:noFill/>
                        </a:ln>
                        <a:latin typeface="나눔스퀘어라운드OTF Bold" panose="020B0600000101010101" pitchFamily="34" charset="-127"/>
                        <a:ea typeface="나눔스퀘어라운드OTF Bold" panose="020B0600000101010101" pitchFamily="34" charset="-127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연속된 눈금 </a:t>
                      </a:r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5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개 </a:t>
                      </a:r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(ex:1-2-3-4-5)</a:t>
                      </a:r>
                      <a:endParaRPr lang="ko-KR" altLang="en-US" sz="2000" b="1" dirty="0">
                        <a:ln>
                          <a:noFill/>
                        </a:ln>
                        <a:latin typeface="나눔스퀘어라운드OTF Bold" panose="020B0600000101010101" pitchFamily="34" charset="-127"/>
                        <a:ea typeface="나눔스퀘어라운드OTF Bold" panose="020B0600000101010101" pitchFamily="34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40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점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0894580"/>
                  </a:ext>
                </a:extLst>
              </a:tr>
              <a:tr h="474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Small ST</a:t>
                      </a:r>
                      <a:endParaRPr lang="ko-KR" altLang="en-US" sz="2000" b="1" dirty="0">
                        <a:ln>
                          <a:noFill/>
                        </a:ln>
                        <a:latin typeface="나눔스퀘어라운드OTF Bold" panose="020B0600000101010101" pitchFamily="34" charset="-127"/>
                        <a:ea typeface="나눔스퀘어라운드OTF Bold" panose="020B0600000101010101" pitchFamily="34" charset="-127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연속된 눈금 </a:t>
                      </a:r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4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개 </a:t>
                      </a:r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(ex:2-3-4-5)</a:t>
                      </a:r>
                      <a:endParaRPr lang="ko-KR" altLang="en-US" sz="2000" b="1" dirty="0">
                        <a:ln>
                          <a:noFill/>
                        </a:ln>
                        <a:latin typeface="나눔스퀘어라운드OTF Bold" panose="020B0600000101010101" pitchFamily="34" charset="-127"/>
                        <a:ea typeface="나눔스퀘어라운드OTF Bold" panose="020B0600000101010101" pitchFamily="34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30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점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843562"/>
                  </a:ext>
                </a:extLst>
              </a:tr>
              <a:tr h="474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4 of kind</a:t>
                      </a:r>
                      <a:endParaRPr lang="ko-KR" altLang="en-US" sz="2000" b="1" dirty="0">
                        <a:ln>
                          <a:noFill/>
                        </a:ln>
                        <a:latin typeface="나눔스퀘어라운드OTF Bold" panose="020B0600000101010101" pitchFamily="34" charset="-127"/>
                        <a:ea typeface="나눔스퀘어라운드OTF Bold" panose="020B0600000101010101" pitchFamily="34" charset="-127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같은 눈금 </a:t>
                      </a:r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4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개 이상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모든 눈의 합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1301296"/>
                  </a:ext>
                </a:extLst>
              </a:tr>
              <a:tr h="474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YACHT</a:t>
                      </a:r>
                      <a:endParaRPr lang="ko-KR" altLang="en-US" sz="2000" b="1" dirty="0">
                        <a:ln>
                          <a:noFill/>
                        </a:ln>
                        <a:latin typeface="나눔스퀘어라운드OTF Bold" panose="020B0600000101010101" pitchFamily="34" charset="-127"/>
                        <a:ea typeface="나눔스퀘어라운드OTF Bold" panose="020B0600000101010101" pitchFamily="34" charset="-127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주사위 눈금이 모두 같을 경우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50</a:t>
                      </a:r>
                      <a:r>
                        <a:rPr lang="ko-KR" altLang="en-US" sz="2000" b="1" dirty="0">
                          <a:ln>
                            <a:noFill/>
                          </a:ln>
                          <a:latin typeface="나눔스퀘어라운드OTF Bold" panose="020B0600000101010101" pitchFamily="34" charset="-127"/>
                          <a:ea typeface="나눔스퀘어라운드OTF Bold" panose="020B0600000101010101" pitchFamily="34" charset="-127"/>
                        </a:rPr>
                        <a:t>점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75788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00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119</Words>
  <Application>Microsoft Office PowerPoint</Application>
  <PresentationFormat>와이드스크린</PresentationFormat>
  <Paragraphs>31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나눔스퀘어라운드OTF Bold</vt:lpstr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정태현</dc:creator>
  <cp:lastModifiedBy>정태현</cp:lastModifiedBy>
  <cp:revision>2</cp:revision>
  <dcterms:created xsi:type="dcterms:W3CDTF">2025-12-15T06:22:26Z</dcterms:created>
  <dcterms:modified xsi:type="dcterms:W3CDTF">2025-12-15T07:30:20Z</dcterms:modified>
</cp:coreProperties>
</file>

<file path=docProps/thumbnail.jpeg>
</file>